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33" r:id="rId42"/>
    <p:sldId id="334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6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/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1471A834-4F3C-4AF9-9C74-05EC35A0F292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/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370" indent="-38417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630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5905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 panose="020B0604020202020204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490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345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 panose="020B0604020202020204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530" indent="-182880" algn="l" rtl="0" eaLnBrk="1" latinLnBrk="0" hangingPunct="1">
        <a:spcBef>
          <a:spcPct val="20000"/>
        </a:spcBef>
        <a:buClr>
          <a:schemeClr val="accent5"/>
        </a:buClr>
        <a:buFont typeface="Arial" panose="020B0604020202020204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 panose="020B0604020202020204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95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4075" y="1103317"/>
            <a:ext cx="7409229" cy="13638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  CLUB  ACTIVITIES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9583" y="871268"/>
            <a:ext cx="4248648" cy="390309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SYSTEM ANALYSIS &amp; DESIGN LAB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573425"/>
              </p:ext>
            </p:extLst>
          </p:nvPr>
        </p:nvGraphicFramePr>
        <p:xfrm>
          <a:off x="1833592" y="2634731"/>
          <a:ext cx="8128000" cy="14833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B0F0"/>
                          </a:solidFill>
                          <a:latin typeface="Trebuchet MS" panose="020B0603020202020204" pitchFamily="34" charset="0"/>
                        </a:rPr>
                        <a:t>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B0F0"/>
                          </a:solidFill>
                          <a:latin typeface="Trebuchet MS" panose="020B0603020202020204" pitchFamily="34" charset="0"/>
                        </a:rPr>
                        <a:t>ID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rebuchet MS" panose="020B0603020202020204" pitchFamily="34" charset="0"/>
                        </a:rPr>
                        <a:t>MD.</a:t>
                      </a:r>
                      <a:r>
                        <a:rPr lang="en-US" baseline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rebuchet MS" panose="020B0603020202020204" pitchFamily="34" charset="0"/>
                        </a:rPr>
                        <a:t> ADNAN YOUNUS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011 171 018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rebuchet MS" panose="020B0603020202020204" pitchFamily="34" charset="0"/>
                        </a:rPr>
                        <a:t>FAZLE RABBI FERDAUS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011 172 120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rebuchet MS" panose="020B0603020202020204" pitchFamily="34" charset="0"/>
                        </a:rPr>
                        <a:t>SHAKIL MAHMUD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011 142 120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Chosen major features for data flow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&amp; news creation </a:t>
            </a:r>
          </a:p>
          <a:p>
            <a:r>
              <a:rPr lang="en-US" dirty="0"/>
              <a:t>Event registration as </a:t>
            </a:r>
            <a:r>
              <a:rPr lang="en-US" dirty="0" smtClean="0"/>
              <a:t>volunteer or participant </a:t>
            </a:r>
            <a:endParaRPr lang="en-US" dirty="0"/>
          </a:p>
          <a:p>
            <a:r>
              <a:rPr lang="en-US" dirty="0" smtClean="0"/>
              <a:t>Member </a:t>
            </a:r>
            <a:r>
              <a:rPr lang="en-US" dirty="0"/>
              <a:t>recruitment</a:t>
            </a:r>
          </a:p>
        </p:txBody>
      </p:sp>
    </p:spTree>
    <p:extLst>
      <p:ext uri="{BB962C8B-B14F-4D97-AF65-F5344CB8AC3E}">
        <p14:creationId xmlns:p14="http://schemas.microsoft.com/office/powerpoint/2010/main" val="33041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23" y="127989"/>
            <a:ext cx="5523781" cy="1143000"/>
          </a:xfrm>
        </p:spPr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DATA FLOW DIAGRAM</a:t>
            </a:r>
          </a:p>
        </p:txBody>
      </p:sp>
      <p:pic>
        <p:nvPicPr>
          <p:cNvPr id="4" name="Content Placeholder 3" descr="Data Flow Diagram (Logical)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070" y="1173193"/>
            <a:ext cx="9118541" cy="56848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038" y="120768"/>
            <a:ext cx="5359879" cy="1020823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DATA FLOW DIAGRAM</a:t>
            </a:r>
          </a:p>
        </p:txBody>
      </p:sp>
      <p:pic>
        <p:nvPicPr>
          <p:cNvPr id="6" name="Content Placeholder 5" descr="Data Flow Diagram (Logical) (1)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502" y="1037834"/>
            <a:ext cx="9040483" cy="58201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17" y="198407"/>
            <a:ext cx="5316747" cy="943185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DATA FLOW DIAGRAM</a:t>
            </a:r>
          </a:p>
        </p:txBody>
      </p:sp>
      <p:pic>
        <p:nvPicPr>
          <p:cNvPr id="4" name="Content Placeholder 3" descr="Data Flow Diagram (Logical) (2)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238" y="1259457"/>
            <a:ext cx="9221637" cy="55985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02" y="2421228"/>
            <a:ext cx="5411638" cy="984819"/>
          </a:xfrm>
        </p:spPr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9956800" cy="401126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6" y="0"/>
            <a:ext cx="10966972" cy="6858000"/>
          </a:xfrm>
        </p:spPr>
      </p:pic>
    </p:spTree>
    <p:extLst>
      <p:ext uri="{BB962C8B-B14F-4D97-AF65-F5344CB8AC3E}">
        <p14:creationId xmlns:p14="http://schemas.microsoft.com/office/powerpoint/2010/main" val="15044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Use Case Descriptive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Use Case 01</a:t>
            </a:r>
            <a:r>
              <a:rPr lang="en-US" dirty="0"/>
              <a:t>: Online club recruitment</a:t>
            </a:r>
          </a:p>
          <a:p>
            <a:r>
              <a:rPr lang="en-US" sz="3600" b="1" i="1" dirty="0"/>
              <a:t>Primary Actor</a:t>
            </a:r>
            <a:r>
              <a:rPr lang="en-US" dirty="0"/>
              <a:t>: Student </a:t>
            </a:r>
          </a:p>
          <a:p>
            <a:r>
              <a:rPr lang="en-US" sz="3600" b="1" i="1" dirty="0"/>
              <a:t>Stakeholders and Interests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 	1. </a:t>
            </a:r>
            <a:r>
              <a:rPr lang="en-US" b="1" dirty="0"/>
              <a:t>Student</a:t>
            </a:r>
            <a:r>
              <a:rPr lang="en-US" dirty="0"/>
              <a:t>: Wants to get successfully join in the desired club</a:t>
            </a:r>
          </a:p>
          <a:p>
            <a:pPr>
              <a:buNone/>
            </a:pPr>
            <a:r>
              <a:rPr lang="en-US" dirty="0"/>
              <a:t>	2. </a:t>
            </a:r>
            <a:r>
              <a:rPr lang="en-US" b="1" dirty="0"/>
              <a:t>Admin</a:t>
            </a:r>
            <a:r>
              <a:rPr lang="en-US" dirty="0"/>
              <a:t>: Needs to make sure that the student has the username and password in order to log-in into the system </a:t>
            </a:r>
          </a:p>
        </p:txBody>
      </p:sp>
    </p:spTree>
    <p:extLst>
      <p:ext uri="{BB962C8B-B14F-4D97-AF65-F5344CB8AC3E}">
        <p14:creationId xmlns:p14="http://schemas.microsoft.com/office/powerpoint/2010/main" val="12199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15143"/>
            <a:ext cx="10679084" cy="551102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i="1" dirty="0"/>
              <a:t>Pre Condition: </a:t>
            </a:r>
          </a:p>
          <a:p>
            <a:pPr lvl="1"/>
            <a:r>
              <a:rPr lang="en-US" dirty="0"/>
              <a:t>1. The student should be a authorized user, i.e. a student of UIU</a:t>
            </a:r>
          </a:p>
          <a:p>
            <a:pPr lvl="1"/>
            <a:r>
              <a:rPr lang="en-US" dirty="0"/>
              <a:t> 2. Student should know the username and password for logging in.</a:t>
            </a:r>
          </a:p>
          <a:p>
            <a:pPr marL="420624" lvl="1" indent="-384048">
              <a:buSzPct val="80000"/>
              <a:buFont typeface="Wingdings 2"/>
              <a:buChar char=""/>
            </a:pPr>
            <a:r>
              <a:rPr lang="en-US" b="1" i="1" dirty="0"/>
              <a:t>Post Conditions: </a:t>
            </a:r>
          </a:p>
          <a:p>
            <a:pPr marL="704088" lvl="2" indent="-384048">
              <a:buSzPct val="80000"/>
              <a:buFont typeface="Wingdings 2"/>
              <a:buChar char=""/>
            </a:pPr>
            <a:r>
              <a:rPr lang="en-US" dirty="0"/>
              <a:t>1. The recruitment remains even when the student logs out</a:t>
            </a:r>
          </a:p>
          <a:p>
            <a:pPr marL="704088" lvl="2" indent="-384048">
              <a:buSzPct val="80000"/>
              <a:buFont typeface="Wingdings 2"/>
              <a:buChar char=""/>
            </a:pPr>
            <a:r>
              <a:rPr lang="en-US" dirty="0"/>
              <a:t> 2. The changes are made in the database</a:t>
            </a:r>
          </a:p>
          <a:p>
            <a:pPr marL="704088" lvl="2" indent="-384048">
              <a:buSzPct val="80000"/>
              <a:buFont typeface="Wingdings 2"/>
              <a:buChar char=""/>
            </a:pPr>
            <a:r>
              <a:rPr lang="en-US" dirty="0"/>
              <a:t> 3. The student can see himself/herself in the member list of the club that he/she joined.</a:t>
            </a:r>
          </a:p>
          <a:p>
            <a:pPr lvl="1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48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3287"/>
            <a:ext cx="10346575" cy="4762877"/>
          </a:xfrm>
        </p:spPr>
        <p:txBody>
          <a:bodyPr/>
          <a:lstStyle/>
          <a:p>
            <a:r>
              <a:rPr lang="en-US" sz="3600" b="1" i="1" dirty="0"/>
              <a:t>Main Success Scenario </a:t>
            </a:r>
          </a:p>
          <a:p>
            <a:pPr lvl="1"/>
            <a:r>
              <a:rPr lang="en-US" dirty="0"/>
              <a:t>1. Student goes to the website </a:t>
            </a:r>
          </a:p>
          <a:p>
            <a:pPr lvl="1"/>
            <a:r>
              <a:rPr lang="en-US" dirty="0"/>
              <a:t>2. Student logs into the system using the username and password </a:t>
            </a:r>
          </a:p>
          <a:p>
            <a:pPr lvl="1"/>
            <a:r>
              <a:rPr lang="en-US" dirty="0"/>
              <a:t>3. Student navigates to the ”Online recruitment” page from the ”home page”</a:t>
            </a:r>
          </a:p>
          <a:p>
            <a:pPr lvl="1"/>
            <a:r>
              <a:rPr lang="en-US" dirty="0"/>
              <a:t>4. Student fill up the form , select desired club &amp; click “Join” button</a:t>
            </a:r>
          </a:p>
          <a:p>
            <a:pPr lvl="1"/>
            <a:r>
              <a:rPr lang="en-US" dirty="0"/>
              <a:t>5. The student is recruited in the club.</a:t>
            </a:r>
          </a:p>
        </p:txBody>
      </p:sp>
    </p:spTree>
    <p:extLst>
      <p:ext uri="{BB962C8B-B14F-4D97-AF65-F5344CB8AC3E}">
        <p14:creationId xmlns:p14="http://schemas.microsoft.com/office/powerpoint/2010/main" val="32053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13905"/>
            <a:ext cx="10196945" cy="5012259"/>
          </a:xfrm>
        </p:spPr>
        <p:txBody>
          <a:bodyPr>
            <a:normAutofit/>
          </a:bodyPr>
          <a:lstStyle/>
          <a:p>
            <a:r>
              <a:rPr lang="en-US" sz="3900" b="1" i="1" dirty="0"/>
              <a:t>Alternate Scenario </a:t>
            </a:r>
          </a:p>
          <a:p>
            <a:pPr lvl="1"/>
            <a:r>
              <a:rPr lang="en-US" b="1" dirty="0"/>
              <a:t>*a</a:t>
            </a:r>
            <a:r>
              <a:rPr lang="en-US" dirty="0"/>
              <a:t>. The system may not respond </a:t>
            </a:r>
          </a:p>
          <a:p>
            <a:pPr lvl="2"/>
            <a:r>
              <a:rPr lang="en-US" i="1" dirty="0"/>
              <a:t>Solution</a:t>
            </a:r>
            <a:r>
              <a:rPr lang="en-US" dirty="0"/>
              <a:t>: Wait for the system to respond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4a</a:t>
            </a:r>
            <a:r>
              <a:rPr lang="en-US" dirty="0"/>
              <a:t>. Student may not find the club in the list </a:t>
            </a:r>
          </a:p>
          <a:p>
            <a:pPr lvl="2"/>
            <a:r>
              <a:rPr lang="en-US" i="1" dirty="0"/>
              <a:t>Solution</a:t>
            </a:r>
            <a:r>
              <a:rPr lang="en-US" dirty="0"/>
              <a:t>: Student needs to contact the admin</a:t>
            </a:r>
          </a:p>
          <a:p>
            <a:pPr lvl="1"/>
            <a:endParaRPr lang="en-US" dirty="0"/>
          </a:p>
          <a:p>
            <a:r>
              <a:rPr lang="en-US" dirty="0"/>
              <a:t> Issues </a:t>
            </a:r>
          </a:p>
          <a:p>
            <a:pPr lvl="1"/>
            <a:r>
              <a:rPr lang="en-US" dirty="0"/>
              <a:t>1. If username or password is not correct. Error message will be shown</a:t>
            </a:r>
          </a:p>
        </p:txBody>
      </p:sp>
    </p:spTree>
    <p:extLst>
      <p:ext uri="{BB962C8B-B14F-4D97-AF65-F5344CB8AC3E}">
        <p14:creationId xmlns:p14="http://schemas.microsoft.com/office/powerpoint/2010/main" val="5304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>
                <a:solidFill>
                  <a:srgbClr val="00B0F0"/>
                </a:solidFill>
              </a:rP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3500" dirty="0">
                <a:solidFill>
                  <a:schemeClr val="tx1">
                    <a:lumMod val="9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Online member recruitment </a:t>
            </a:r>
          </a:p>
          <a:p>
            <a:r>
              <a:rPr lang="en-US" sz="3500" dirty="0">
                <a:solidFill>
                  <a:schemeClr val="tx1">
                    <a:lumMod val="9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Club events and news </a:t>
            </a:r>
          </a:p>
          <a:p>
            <a:r>
              <a:rPr lang="en-US" sz="3500" dirty="0">
                <a:solidFill>
                  <a:schemeClr val="tx1">
                    <a:lumMod val="9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Event search by filters</a:t>
            </a:r>
          </a:p>
          <a:p>
            <a:r>
              <a:rPr lang="en-US" sz="3500" dirty="0">
                <a:solidFill>
                  <a:schemeClr val="tx1">
                    <a:lumMod val="9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Members information </a:t>
            </a:r>
          </a:p>
          <a:p>
            <a:r>
              <a:rPr lang="en-US" sz="3500" dirty="0">
                <a:solidFill>
                  <a:schemeClr val="tx1">
                    <a:lumMod val="9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Member event Registration</a:t>
            </a:r>
          </a:p>
          <a:p>
            <a:r>
              <a:rPr lang="en-US" sz="3500" dirty="0">
                <a:solidFill>
                  <a:schemeClr val="tx1">
                    <a:lumMod val="9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Volunteer registration </a:t>
            </a:r>
          </a:p>
          <a:p>
            <a:r>
              <a:rPr lang="en-US" sz="3500" dirty="0">
                <a:solidFill>
                  <a:schemeClr val="tx1">
                    <a:lumMod val="9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Create events and notices </a:t>
            </a:r>
          </a:p>
          <a:p>
            <a:pP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Use Case Descriptive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i="1" dirty="0"/>
              <a:t>Use Case 02</a:t>
            </a:r>
            <a:r>
              <a:rPr lang="en-US" dirty="0"/>
              <a:t>: Create News</a:t>
            </a:r>
          </a:p>
          <a:p>
            <a:r>
              <a:rPr lang="en-US" sz="3600" b="1" i="1" dirty="0"/>
              <a:t>Primary Actor</a:t>
            </a:r>
            <a:r>
              <a:rPr lang="en-US" dirty="0"/>
              <a:t>: Admin</a:t>
            </a:r>
          </a:p>
          <a:p>
            <a:r>
              <a:rPr lang="en-US" sz="3600" b="1" i="1" dirty="0"/>
              <a:t>Stakeholders and Interests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 	1. </a:t>
            </a:r>
            <a:r>
              <a:rPr lang="en-US" b="1" dirty="0"/>
              <a:t>Student</a:t>
            </a:r>
            <a:r>
              <a:rPr lang="en-US" dirty="0"/>
              <a:t>: Wants to see the news/notices of the clubs</a:t>
            </a:r>
          </a:p>
          <a:p>
            <a:pPr>
              <a:buNone/>
            </a:pPr>
            <a:r>
              <a:rPr lang="en-US" dirty="0"/>
              <a:t>	2. </a:t>
            </a:r>
            <a:r>
              <a:rPr lang="en-US" b="1" dirty="0"/>
              <a:t>Admin</a:t>
            </a:r>
            <a:r>
              <a:rPr lang="en-US" dirty="0"/>
              <a:t>: Create the news/notices for the students with proper heading &amp; description </a:t>
            </a:r>
          </a:p>
        </p:txBody>
      </p:sp>
    </p:spTree>
    <p:extLst>
      <p:ext uri="{BB962C8B-B14F-4D97-AF65-F5344CB8AC3E}">
        <p14:creationId xmlns:p14="http://schemas.microsoft.com/office/powerpoint/2010/main" val="21970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15143"/>
            <a:ext cx="10679084" cy="551102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i="1" dirty="0"/>
              <a:t>Pre Condition: </a:t>
            </a:r>
          </a:p>
          <a:p>
            <a:pPr lvl="1"/>
            <a:r>
              <a:rPr lang="en-US" dirty="0"/>
              <a:t>1. Should be the authorized admin of the system</a:t>
            </a:r>
          </a:p>
          <a:p>
            <a:pPr lvl="1"/>
            <a:r>
              <a:rPr lang="en-US" dirty="0"/>
              <a:t> 2. Admin should know the username and password for logging in.</a:t>
            </a:r>
          </a:p>
          <a:p>
            <a:pPr marL="420624" lvl="1" indent="-384048">
              <a:buSzPct val="80000"/>
              <a:buFont typeface="Wingdings 2"/>
              <a:buChar char=""/>
            </a:pPr>
            <a:r>
              <a:rPr lang="en-US" b="1" i="1" dirty="0"/>
              <a:t>Post Conditions: </a:t>
            </a:r>
          </a:p>
          <a:p>
            <a:pPr marL="704088" lvl="2" indent="-384048">
              <a:buSzPct val="80000"/>
              <a:buFont typeface="Wingdings 2"/>
              <a:buChar char=""/>
            </a:pPr>
            <a:r>
              <a:rPr lang="en-US" dirty="0"/>
              <a:t>1. The news remains even when the admin logs out</a:t>
            </a:r>
          </a:p>
          <a:p>
            <a:pPr marL="704088" lvl="2" indent="-384048">
              <a:buSzPct val="80000"/>
              <a:buFont typeface="Wingdings 2"/>
              <a:buChar char=""/>
            </a:pPr>
            <a:r>
              <a:rPr lang="en-US" dirty="0"/>
              <a:t> 2. The changes are made in the database</a:t>
            </a:r>
          </a:p>
          <a:p>
            <a:pPr marL="704088" lvl="2" indent="-384048">
              <a:buSzPct val="80000"/>
              <a:buFont typeface="Wingdings 2"/>
              <a:buChar char=""/>
            </a:pPr>
            <a:r>
              <a:rPr lang="en-US" dirty="0"/>
              <a:t> 3. The student can see the news in the news &amp; event page</a:t>
            </a:r>
          </a:p>
          <a:p>
            <a:pPr lvl="1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08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3287"/>
            <a:ext cx="10346575" cy="4762877"/>
          </a:xfrm>
        </p:spPr>
        <p:txBody>
          <a:bodyPr/>
          <a:lstStyle/>
          <a:p>
            <a:r>
              <a:rPr lang="en-US" sz="3600" b="1" i="1" dirty="0"/>
              <a:t>Main Success Scenario </a:t>
            </a:r>
          </a:p>
          <a:p>
            <a:pPr lvl="1"/>
            <a:r>
              <a:rPr lang="en-US" dirty="0"/>
              <a:t>1. Admin goes to the website </a:t>
            </a:r>
          </a:p>
          <a:p>
            <a:pPr lvl="1"/>
            <a:r>
              <a:rPr lang="en-US" dirty="0"/>
              <a:t>2. Admin logs into the system using the username and password </a:t>
            </a:r>
          </a:p>
          <a:p>
            <a:pPr lvl="1"/>
            <a:r>
              <a:rPr lang="en-US" dirty="0"/>
              <a:t>3. Admin selects the ”Create News” option from “Create news/event” page</a:t>
            </a:r>
          </a:p>
          <a:p>
            <a:pPr lvl="1"/>
            <a:r>
              <a:rPr lang="en-US" dirty="0"/>
              <a:t>4. Admin fill up the form with proper data &amp; click “Create” button</a:t>
            </a:r>
          </a:p>
          <a:p>
            <a:pPr lvl="1"/>
            <a:r>
              <a:rPr lang="en-US" dirty="0"/>
              <a:t>5. The news is created</a:t>
            </a:r>
          </a:p>
        </p:txBody>
      </p:sp>
    </p:spTree>
    <p:extLst>
      <p:ext uri="{BB962C8B-B14F-4D97-AF65-F5344CB8AC3E}">
        <p14:creationId xmlns:p14="http://schemas.microsoft.com/office/powerpoint/2010/main" val="36533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13905"/>
            <a:ext cx="10196945" cy="5012259"/>
          </a:xfrm>
        </p:spPr>
        <p:txBody>
          <a:bodyPr>
            <a:normAutofit/>
          </a:bodyPr>
          <a:lstStyle/>
          <a:p>
            <a:r>
              <a:rPr lang="en-US" sz="3900" b="1" i="1" dirty="0"/>
              <a:t>Alternate Scenario </a:t>
            </a:r>
          </a:p>
          <a:p>
            <a:pPr lvl="1"/>
            <a:r>
              <a:rPr lang="en-US" b="1" dirty="0"/>
              <a:t>*a</a:t>
            </a:r>
            <a:r>
              <a:rPr lang="en-US" dirty="0"/>
              <a:t>. The system may not respond </a:t>
            </a:r>
          </a:p>
          <a:p>
            <a:pPr lvl="2"/>
            <a:r>
              <a:rPr lang="en-US" i="1" dirty="0"/>
              <a:t>Solution</a:t>
            </a:r>
            <a:r>
              <a:rPr lang="en-US" dirty="0"/>
              <a:t>: Wait for the system to respond</a:t>
            </a:r>
          </a:p>
          <a:p>
            <a:pPr lvl="1"/>
            <a:endParaRPr lang="en-US" dirty="0"/>
          </a:p>
          <a:p>
            <a:r>
              <a:rPr lang="en-US" dirty="0"/>
              <a:t> Issues </a:t>
            </a:r>
          </a:p>
          <a:p>
            <a:pPr lvl="1"/>
            <a:r>
              <a:rPr lang="en-US" dirty="0"/>
              <a:t>1. If username or password is not correct. Error message will be shown</a:t>
            </a:r>
          </a:p>
        </p:txBody>
      </p:sp>
    </p:spTree>
    <p:extLst>
      <p:ext uri="{BB962C8B-B14F-4D97-AF65-F5344CB8AC3E}">
        <p14:creationId xmlns:p14="http://schemas.microsoft.com/office/powerpoint/2010/main" val="126666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424102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rgbClr val="00B0F0"/>
                </a:solidFill>
              </a:rPr>
              <a:t>State Diagram</a:t>
            </a:r>
            <a:endParaRPr lang="en-US" b="1" i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 descr="State Diagram for create newsev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2423"/>
            <a:ext cx="12192000" cy="580557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144"/>
            <a:ext cx="9956800" cy="905774"/>
          </a:xfrm>
        </p:spPr>
        <p:txBody>
          <a:bodyPr/>
          <a:lstStyle/>
          <a:p>
            <a:r>
              <a:rPr lang="en-US" b="1" i="1" dirty="0" smtClean="0">
                <a:solidFill>
                  <a:srgbClr val="00B0F0"/>
                </a:solidFill>
              </a:rPr>
              <a:t>State Diagram</a:t>
            </a:r>
            <a:endParaRPr lang="en-US" b="1" i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 descr="State Machine Diagram for member recruitm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42478"/>
            <a:ext cx="12192000" cy="59155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035396" cy="657015"/>
          </a:xfrm>
        </p:spPr>
        <p:txBody>
          <a:bodyPr>
            <a:normAutofit fontScale="90000"/>
          </a:bodyPr>
          <a:lstStyle/>
          <a:p>
            <a:r>
              <a:rPr lang="en-US" b="1" i="1" dirty="0" err="1" smtClean="0">
                <a:solidFill>
                  <a:srgbClr val="00B0F0"/>
                </a:solidFill>
              </a:rPr>
              <a:t>Swimlane</a:t>
            </a:r>
            <a:r>
              <a:rPr lang="en-US" b="1" i="1" dirty="0" smtClean="0">
                <a:solidFill>
                  <a:srgbClr val="00B0F0"/>
                </a:solidFill>
              </a:rPr>
              <a:t> Activity Diagram</a:t>
            </a:r>
            <a:endParaRPr lang="en-US" b="1" i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 descr="Swimlane Activity Diagram Example 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358" y="1000664"/>
            <a:ext cx="9083616" cy="585733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648388"/>
          </a:xfrm>
        </p:spPr>
        <p:txBody>
          <a:bodyPr>
            <a:normAutofit fontScale="90000"/>
          </a:bodyPr>
          <a:lstStyle/>
          <a:p>
            <a:r>
              <a:rPr lang="en-US" b="1" i="1" dirty="0" err="1" smtClean="0">
                <a:solidFill>
                  <a:srgbClr val="00B0F0"/>
                </a:solidFill>
              </a:rPr>
              <a:t>Swimlane</a:t>
            </a:r>
            <a:r>
              <a:rPr lang="en-US" b="1" i="1" dirty="0" smtClean="0">
                <a:solidFill>
                  <a:srgbClr val="00B0F0"/>
                </a:solidFill>
              </a:rPr>
              <a:t> Activity Diagram</a:t>
            </a:r>
            <a:endParaRPr lang="en-US" b="1" i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 descr="Swimlane Activity Diagram Example (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128" y="1217128"/>
            <a:ext cx="9040484" cy="56408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570751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rgbClr val="00B0F0"/>
                </a:solidFill>
              </a:rPr>
              <a:t>Sequence Diagram</a:t>
            </a:r>
            <a:endParaRPr lang="en-US" b="1" i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 descr="Basic Sequence Diagram (create eventnews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906" y="1009291"/>
            <a:ext cx="10190672" cy="584870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665641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rgbClr val="00B0F0"/>
                </a:solidFill>
              </a:rPr>
              <a:t>Sequence Diagram</a:t>
            </a:r>
            <a:endParaRPr lang="en-US" b="1" i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 descr="Basic Sequence Diagram (JOin event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906" y="1009291"/>
            <a:ext cx="10187796" cy="584870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Benchmarks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Volunteer for Bangladesh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MIT Event Calendar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Stanford University Event Calendar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Northwestern University Student Affairs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University of Delaware Events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648388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rgbClr val="00B0F0"/>
                </a:solidFill>
              </a:rPr>
              <a:t>Class Diagram</a:t>
            </a:r>
            <a:endParaRPr lang="en-US" b="1" i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 descr="Class Diagra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619" y="1043796"/>
            <a:ext cx="10627743" cy="58142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657" y="2715913"/>
            <a:ext cx="9956800" cy="1143000"/>
          </a:xfrm>
        </p:spPr>
        <p:txBody>
          <a:bodyPr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</a:rPr>
              <a:t>PROJECT SCREENSHOTS </a:t>
            </a:r>
            <a:endParaRPr lang="en-US" b="1" i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rst P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17" y="1"/>
            <a:ext cx="8318740" cy="3303916"/>
          </a:xfrm>
        </p:spPr>
      </p:pic>
      <p:pic>
        <p:nvPicPr>
          <p:cNvPr id="6" name="Picture 5" descr="admin 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41" y="3398808"/>
            <a:ext cx="8333116" cy="3459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4566" y="129396"/>
            <a:ext cx="129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PAGE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101532" y="3502325"/>
            <a:ext cx="2587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</a:t>
            </a:r>
          </a:p>
          <a:p>
            <a:endParaRPr lang="en-US" dirty="0" smtClean="0"/>
          </a:p>
          <a:p>
            <a:r>
              <a:rPr lang="en-US" dirty="0" smtClean="0"/>
              <a:t>LOGIN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mber 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067" y="1"/>
            <a:ext cx="8436575" cy="3321170"/>
          </a:xfrm>
        </p:spPr>
      </p:pic>
      <p:sp>
        <p:nvSpPr>
          <p:cNvPr id="6" name="TextBox 5"/>
          <p:cNvSpPr txBox="1"/>
          <p:nvPr/>
        </p:nvSpPr>
        <p:spPr>
          <a:xfrm>
            <a:off x="1112808" y="0"/>
            <a:ext cx="267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MEMBER </a:t>
            </a:r>
          </a:p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7" name="Picture 6" descr="member sign 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28" y="3398808"/>
            <a:ext cx="8471140" cy="3459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36038" y="3485072"/>
            <a:ext cx="2242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MEMBER  </a:t>
            </a:r>
          </a:p>
          <a:p>
            <a:r>
              <a:rPr lang="en-US" sz="1600" dirty="0" smtClean="0"/>
              <a:t>SIGNUP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ome P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249" y="1"/>
            <a:ext cx="8557404" cy="3416060"/>
          </a:xfrm>
        </p:spPr>
      </p:pic>
      <p:pic>
        <p:nvPicPr>
          <p:cNvPr id="5" name="Picture 4" descr="Clubs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995" y="3485073"/>
            <a:ext cx="8574657" cy="3372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5170" y="284672"/>
            <a:ext cx="2415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</a:t>
            </a:r>
          </a:p>
          <a:p>
            <a:endParaRPr lang="en-US" dirty="0" smtClean="0"/>
          </a:p>
          <a:p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13675" y="3666226"/>
            <a:ext cx="388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CLUBS</a:t>
            </a:r>
          </a:p>
          <a:p>
            <a:endParaRPr lang="en-US" dirty="0" smtClean="0"/>
          </a:p>
          <a:p>
            <a:r>
              <a:rPr lang="en-US" dirty="0" smtClean="0"/>
              <a:t>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Event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381" y="0"/>
            <a:ext cx="8479766" cy="3355675"/>
          </a:xfrm>
        </p:spPr>
      </p:pic>
      <p:pic>
        <p:nvPicPr>
          <p:cNvPr id="5" name="Picture 4" descr="Events detai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28" y="3435969"/>
            <a:ext cx="8497019" cy="3422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2423" y="284672"/>
            <a:ext cx="1984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EVENTS</a:t>
            </a:r>
          </a:p>
          <a:p>
            <a:endParaRPr lang="en-US" dirty="0" smtClean="0"/>
          </a:p>
          <a:p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48180" y="3726611"/>
            <a:ext cx="3019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EVENT</a:t>
            </a:r>
          </a:p>
          <a:p>
            <a:r>
              <a:rPr lang="en-US" sz="1400" dirty="0" smtClean="0"/>
              <a:t> DETAILS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New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808" y="1"/>
            <a:ext cx="8603603" cy="3398808"/>
          </a:xfrm>
        </p:spPr>
      </p:pic>
      <p:pic>
        <p:nvPicPr>
          <p:cNvPr id="5" name="Picture 4" descr="search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74" y="3459192"/>
            <a:ext cx="8617790" cy="3398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8907" y="379562"/>
            <a:ext cx="3881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NEWS</a:t>
            </a:r>
          </a:p>
          <a:p>
            <a:endParaRPr lang="en-US" dirty="0" smtClean="0"/>
          </a:p>
          <a:p>
            <a:r>
              <a:rPr lang="en-US" dirty="0" smtClean="0"/>
              <a:t>PAGE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74061" y="3536817"/>
            <a:ext cx="4658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</a:t>
            </a:r>
          </a:p>
          <a:p>
            <a:r>
              <a:rPr lang="en-US" dirty="0" smtClean="0"/>
              <a:t>     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mber req for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138" y="0"/>
            <a:ext cx="8531525" cy="3157268"/>
          </a:xfrm>
        </p:spPr>
      </p:pic>
      <p:pic>
        <p:nvPicPr>
          <p:cNvPr id="6" name="Picture 5" descr="Members p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87" y="3226279"/>
            <a:ext cx="8557404" cy="3631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2204" y="0"/>
            <a:ext cx="1725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MEMBER</a:t>
            </a:r>
          </a:p>
          <a:p>
            <a:endParaRPr lang="en-US" sz="1200" dirty="0" smtClean="0"/>
          </a:p>
          <a:p>
            <a:r>
              <a:rPr lang="en-US" sz="1200" dirty="0" smtClean="0"/>
              <a:t>RECRUITMENT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343071" y="4106174"/>
            <a:ext cx="215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MEMBERS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reate ev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87" y="0"/>
            <a:ext cx="8574656" cy="3295291"/>
          </a:xfrm>
        </p:spPr>
      </p:pic>
      <p:pic>
        <p:nvPicPr>
          <p:cNvPr id="8" name="Picture 7" descr="Create new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59" y="3347048"/>
            <a:ext cx="8574658" cy="35109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7313" y="310551"/>
            <a:ext cx="2760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CREATE  EVENT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334446" y="3830128"/>
            <a:ext cx="2674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CREATE </a:t>
            </a:r>
          </a:p>
          <a:p>
            <a:r>
              <a:rPr lang="en-US" sz="1400" dirty="0" smtClean="0"/>
              <a:t>NEWS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rticipant re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326" y="1"/>
            <a:ext cx="8489712" cy="3347048"/>
          </a:xfrm>
        </p:spPr>
      </p:pic>
      <p:pic>
        <p:nvPicPr>
          <p:cNvPr id="5" name="Picture 4" descr="Volunteer r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45" y="3459192"/>
            <a:ext cx="8497019" cy="3398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6324" y="0"/>
            <a:ext cx="2760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PARTICIPANT</a:t>
            </a:r>
          </a:p>
          <a:p>
            <a:endParaRPr lang="en-US" sz="1400" dirty="0" smtClean="0"/>
          </a:p>
          <a:p>
            <a:r>
              <a:rPr lang="en-US" sz="1400" dirty="0" smtClean="0"/>
              <a:t>PAGE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0317192" y="3631721"/>
            <a:ext cx="1984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VOLUNTEER</a:t>
            </a:r>
          </a:p>
          <a:p>
            <a:endParaRPr lang="en-US" sz="1400" dirty="0" smtClean="0"/>
          </a:p>
          <a:p>
            <a:r>
              <a:rPr lang="en-US" sz="1400" dirty="0" smtClean="0"/>
              <a:t>PAGE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17" y="0"/>
            <a:ext cx="10014309" cy="907181"/>
          </a:xfrm>
        </p:spPr>
        <p:txBody>
          <a:bodyPr/>
          <a:lstStyle/>
          <a:p>
            <a:r>
              <a:rPr lang="en-US" b="1" i="1" dirty="0" smtClean="0">
                <a:solidFill>
                  <a:srgbClr val="00B0F0"/>
                </a:solidFill>
                <a:latin typeface="Trebuchet MS" pitchFamily="34" charset="0"/>
              </a:rPr>
              <a:t>Benchmark Analysis</a:t>
            </a:r>
            <a:endParaRPr lang="en-US" b="1" i="1" dirty="0">
              <a:solidFill>
                <a:srgbClr val="00B0F0"/>
              </a:solidFill>
              <a:latin typeface="Trebuchet MS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54657" y="941525"/>
          <a:ext cx="9956800" cy="51562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43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13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Northwestern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Delaware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Onlline</a:t>
                      </a:r>
                      <a:r>
                        <a:rPr lang="en-US" sz="1600" dirty="0"/>
                        <a:t> member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reqruitment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Event, notices/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Event search by filters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Members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Member’s</a:t>
                      </a:r>
                      <a:r>
                        <a:rPr lang="en-US" sz="1600" baseline="0" dirty="0"/>
                        <a:t> event registration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Volunteer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Create events &amp;</a:t>
                      </a:r>
                      <a:r>
                        <a:rPr lang="en-US" sz="1600" baseline="0" dirty="0"/>
                        <a:t> notices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4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03" y="1488056"/>
            <a:ext cx="578155" cy="444260"/>
          </a:xfrm>
          <a:prstGeom prst="rect">
            <a:avLst/>
          </a:prstGeom>
        </p:spPr>
      </p:pic>
      <p:pic>
        <p:nvPicPr>
          <p:cNvPr id="6" name="Picture 5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37" y="5444706"/>
            <a:ext cx="578155" cy="444260"/>
          </a:xfrm>
          <a:prstGeom prst="rect">
            <a:avLst/>
          </a:prstGeom>
        </p:spPr>
      </p:pic>
      <p:pic>
        <p:nvPicPr>
          <p:cNvPr id="7" name="Picture 6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879" y="5484962"/>
            <a:ext cx="578155" cy="444260"/>
          </a:xfrm>
          <a:prstGeom prst="rect">
            <a:avLst/>
          </a:prstGeom>
        </p:spPr>
      </p:pic>
      <p:pic>
        <p:nvPicPr>
          <p:cNvPr id="8" name="Picture 7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999" y="5499339"/>
            <a:ext cx="578155" cy="444260"/>
          </a:xfrm>
          <a:prstGeom prst="rect">
            <a:avLst/>
          </a:prstGeom>
        </p:spPr>
      </p:pic>
      <p:pic>
        <p:nvPicPr>
          <p:cNvPr id="9" name="Picture 8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207" y="2192547"/>
            <a:ext cx="578155" cy="444260"/>
          </a:xfrm>
          <a:prstGeom prst="rect">
            <a:avLst/>
          </a:prstGeom>
        </p:spPr>
      </p:pic>
      <p:pic>
        <p:nvPicPr>
          <p:cNvPr id="10" name="Picture 9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958" y="2750388"/>
            <a:ext cx="578155" cy="444260"/>
          </a:xfrm>
          <a:prstGeom prst="rect">
            <a:avLst/>
          </a:prstGeom>
        </p:spPr>
      </p:pic>
      <p:pic>
        <p:nvPicPr>
          <p:cNvPr id="11" name="Picture 10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324" y="3342735"/>
            <a:ext cx="578155" cy="444260"/>
          </a:xfrm>
          <a:prstGeom prst="rect">
            <a:avLst/>
          </a:prstGeom>
        </p:spPr>
      </p:pic>
      <p:pic>
        <p:nvPicPr>
          <p:cNvPr id="12" name="Picture 11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327" y="4038599"/>
            <a:ext cx="578155" cy="444260"/>
          </a:xfrm>
          <a:prstGeom prst="rect">
            <a:avLst/>
          </a:prstGeom>
        </p:spPr>
      </p:pic>
      <p:pic>
        <p:nvPicPr>
          <p:cNvPr id="13" name="Picture 12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946" y="4743090"/>
            <a:ext cx="578155" cy="444260"/>
          </a:xfrm>
          <a:prstGeom prst="rect">
            <a:avLst/>
          </a:prstGeom>
        </p:spPr>
      </p:pic>
      <p:pic>
        <p:nvPicPr>
          <p:cNvPr id="14" name="Picture 13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324" y="5447580"/>
            <a:ext cx="578155" cy="444260"/>
          </a:xfrm>
          <a:prstGeom prst="rect">
            <a:avLst/>
          </a:prstGeom>
        </p:spPr>
      </p:pic>
      <p:pic>
        <p:nvPicPr>
          <p:cNvPr id="15" name="Picture 14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61" y="4763218"/>
            <a:ext cx="578155" cy="444260"/>
          </a:xfrm>
          <a:prstGeom prst="rect">
            <a:avLst/>
          </a:prstGeom>
        </p:spPr>
      </p:pic>
      <p:pic>
        <p:nvPicPr>
          <p:cNvPr id="16" name="Picture 15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71" y="5450456"/>
            <a:ext cx="578155" cy="444260"/>
          </a:xfrm>
          <a:prstGeom prst="rect">
            <a:avLst/>
          </a:prstGeom>
        </p:spPr>
      </p:pic>
      <p:pic>
        <p:nvPicPr>
          <p:cNvPr id="17" name="Picture 16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902" y="5447581"/>
            <a:ext cx="578155" cy="444260"/>
          </a:xfrm>
          <a:prstGeom prst="rect">
            <a:avLst/>
          </a:prstGeom>
        </p:spPr>
      </p:pic>
      <p:pic>
        <p:nvPicPr>
          <p:cNvPr id="18" name="Picture 17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501" y="3339860"/>
            <a:ext cx="578155" cy="444260"/>
          </a:xfrm>
          <a:prstGeom prst="rect">
            <a:avLst/>
          </a:prstGeom>
        </p:spPr>
      </p:pic>
      <p:pic>
        <p:nvPicPr>
          <p:cNvPr id="19" name="Picture 18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60" y="3336984"/>
            <a:ext cx="578155" cy="444260"/>
          </a:xfrm>
          <a:prstGeom prst="rect">
            <a:avLst/>
          </a:prstGeom>
        </p:spPr>
      </p:pic>
      <p:pic>
        <p:nvPicPr>
          <p:cNvPr id="20" name="Picture 19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735" y="4041475"/>
            <a:ext cx="578155" cy="444260"/>
          </a:xfrm>
          <a:prstGeom prst="rect">
            <a:avLst/>
          </a:prstGeom>
        </p:spPr>
      </p:pic>
      <p:pic>
        <p:nvPicPr>
          <p:cNvPr id="21" name="Picture 20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41" y="4038600"/>
            <a:ext cx="578155" cy="444260"/>
          </a:xfrm>
          <a:prstGeom prst="rect">
            <a:avLst/>
          </a:prstGeom>
        </p:spPr>
      </p:pic>
      <p:pic>
        <p:nvPicPr>
          <p:cNvPr id="22" name="Picture 21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59" y="4001218"/>
            <a:ext cx="578155" cy="444260"/>
          </a:xfrm>
          <a:prstGeom prst="rect">
            <a:avLst/>
          </a:prstGeom>
        </p:spPr>
      </p:pic>
      <p:pic>
        <p:nvPicPr>
          <p:cNvPr id="23" name="Picture 22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406" y="1482306"/>
            <a:ext cx="578155" cy="444260"/>
          </a:xfrm>
          <a:prstGeom prst="rect">
            <a:avLst/>
          </a:prstGeom>
        </p:spPr>
      </p:pic>
      <p:pic>
        <p:nvPicPr>
          <p:cNvPr id="24" name="Picture 23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614" y="3351362"/>
            <a:ext cx="578155" cy="444260"/>
          </a:xfrm>
          <a:prstGeom prst="rect">
            <a:avLst/>
          </a:prstGeom>
        </p:spPr>
      </p:pic>
      <p:pic>
        <p:nvPicPr>
          <p:cNvPr id="25" name="Picture 24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783" y="2204050"/>
            <a:ext cx="578155" cy="444260"/>
          </a:xfrm>
          <a:prstGeom prst="rect">
            <a:avLst/>
          </a:prstGeom>
        </p:spPr>
      </p:pic>
      <p:pic>
        <p:nvPicPr>
          <p:cNvPr id="26" name="Picture 25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386" y="2192548"/>
            <a:ext cx="578155" cy="444260"/>
          </a:xfrm>
          <a:prstGeom prst="rect">
            <a:avLst/>
          </a:prstGeom>
        </p:spPr>
      </p:pic>
      <p:pic>
        <p:nvPicPr>
          <p:cNvPr id="27" name="Picture 26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870" y="2189672"/>
            <a:ext cx="578155" cy="444260"/>
          </a:xfrm>
          <a:prstGeom prst="rect">
            <a:avLst/>
          </a:prstGeom>
        </p:spPr>
      </p:pic>
      <p:pic>
        <p:nvPicPr>
          <p:cNvPr id="28" name="Picture 27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70" y="2178170"/>
            <a:ext cx="578155" cy="444260"/>
          </a:xfrm>
          <a:prstGeom prst="rect">
            <a:avLst/>
          </a:prstGeom>
        </p:spPr>
      </p:pic>
      <p:pic>
        <p:nvPicPr>
          <p:cNvPr id="29" name="Picture 28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112" y="2201174"/>
            <a:ext cx="578155" cy="444260"/>
          </a:xfrm>
          <a:prstGeom prst="rect">
            <a:avLst/>
          </a:prstGeom>
        </p:spPr>
      </p:pic>
      <p:pic>
        <p:nvPicPr>
          <p:cNvPr id="30" name="Picture 29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858" y="2744638"/>
            <a:ext cx="578155" cy="444260"/>
          </a:xfrm>
          <a:prstGeom prst="rect">
            <a:avLst/>
          </a:prstGeom>
        </p:spPr>
      </p:pic>
      <p:pic>
        <p:nvPicPr>
          <p:cNvPr id="31" name="Picture 30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17" y="2802148"/>
            <a:ext cx="578155" cy="444260"/>
          </a:xfrm>
          <a:prstGeom prst="rect">
            <a:avLst/>
          </a:prstGeom>
        </p:spPr>
      </p:pic>
      <p:pic>
        <p:nvPicPr>
          <p:cNvPr id="32" name="Picture 31" descr="check-mark-29114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888" y="2799272"/>
            <a:ext cx="578155" cy="444260"/>
          </a:xfrm>
          <a:prstGeom prst="rect">
            <a:avLst/>
          </a:prstGeom>
        </p:spPr>
      </p:pic>
      <p:pic>
        <p:nvPicPr>
          <p:cNvPr id="33" name="Picture 32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47071" y="1456426"/>
            <a:ext cx="501770" cy="501770"/>
          </a:xfrm>
          <a:prstGeom prst="rect">
            <a:avLst/>
          </a:prstGeom>
        </p:spPr>
      </p:pic>
      <p:pic>
        <p:nvPicPr>
          <p:cNvPr id="34" name="Picture 33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09161" y="1453550"/>
            <a:ext cx="501770" cy="501770"/>
          </a:xfrm>
          <a:prstGeom prst="rect">
            <a:avLst/>
          </a:prstGeom>
        </p:spPr>
      </p:pic>
      <p:pic>
        <p:nvPicPr>
          <p:cNvPr id="35" name="Picture 34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65674" y="1450675"/>
            <a:ext cx="501770" cy="501770"/>
          </a:xfrm>
          <a:prstGeom prst="rect">
            <a:avLst/>
          </a:prstGeom>
        </p:spPr>
      </p:pic>
      <p:pic>
        <p:nvPicPr>
          <p:cNvPr id="36" name="Picture 35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53177" y="1456426"/>
            <a:ext cx="501770" cy="501770"/>
          </a:xfrm>
          <a:prstGeom prst="rect">
            <a:avLst/>
          </a:prstGeom>
        </p:spPr>
      </p:pic>
      <p:pic>
        <p:nvPicPr>
          <p:cNvPr id="37" name="Picture 36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60920" y="4731589"/>
            <a:ext cx="501770" cy="501770"/>
          </a:xfrm>
          <a:prstGeom prst="rect">
            <a:avLst/>
          </a:prstGeom>
        </p:spPr>
      </p:pic>
      <p:pic>
        <p:nvPicPr>
          <p:cNvPr id="38" name="Picture 37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91554" y="4720086"/>
            <a:ext cx="501770" cy="501770"/>
          </a:xfrm>
          <a:prstGeom prst="rect">
            <a:avLst/>
          </a:prstGeom>
        </p:spPr>
      </p:pic>
      <p:pic>
        <p:nvPicPr>
          <p:cNvPr id="39" name="Picture 38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0815" y="4708584"/>
            <a:ext cx="501770" cy="501770"/>
          </a:xfrm>
          <a:prstGeom prst="rect">
            <a:avLst/>
          </a:prstGeom>
        </p:spPr>
      </p:pic>
      <p:pic>
        <p:nvPicPr>
          <p:cNvPr id="40" name="Picture 39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52822" y="4731588"/>
            <a:ext cx="501770" cy="501770"/>
          </a:xfrm>
          <a:prstGeom prst="rect">
            <a:avLst/>
          </a:prstGeom>
        </p:spPr>
      </p:pic>
      <p:pic>
        <p:nvPicPr>
          <p:cNvPr id="41" name="Picture 40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41674" y="3325483"/>
            <a:ext cx="501770" cy="501770"/>
          </a:xfrm>
          <a:prstGeom prst="rect">
            <a:avLst/>
          </a:prstGeom>
        </p:spPr>
      </p:pic>
      <p:pic>
        <p:nvPicPr>
          <p:cNvPr id="42" name="Picture 41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24067" y="3339860"/>
            <a:ext cx="501770" cy="501770"/>
          </a:xfrm>
          <a:prstGeom prst="rect">
            <a:avLst/>
          </a:prstGeom>
        </p:spPr>
      </p:pic>
      <p:pic>
        <p:nvPicPr>
          <p:cNvPr id="43" name="Picture 42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80052" y="4001219"/>
            <a:ext cx="501770" cy="501770"/>
          </a:xfrm>
          <a:prstGeom prst="rect">
            <a:avLst/>
          </a:prstGeom>
        </p:spPr>
      </p:pic>
      <p:pic>
        <p:nvPicPr>
          <p:cNvPr id="44" name="Picture 43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76181" y="4032849"/>
            <a:ext cx="501770" cy="501770"/>
          </a:xfrm>
          <a:prstGeom prst="rect">
            <a:avLst/>
          </a:prstGeom>
        </p:spPr>
      </p:pic>
      <p:pic>
        <p:nvPicPr>
          <p:cNvPr id="45" name="Picture 44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59924" y="2764765"/>
            <a:ext cx="501770" cy="501770"/>
          </a:xfrm>
          <a:prstGeom prst="rect">
            <a:avLst/>
          </a:prstGeom>
        </p:spPr>
      </p:pic>
      <p:pic>
        <p:nvPicPr>
          <p:cNvPr id="46" name="Picture 45" descr="abort-14609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29464" y="2773392"/>
            <a:ext cx="501770" cy="50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924434"/>
          </a:xfrm>
        </p:spPr>
        <p:txBody>
          <a:bodyPr/>
          <a:lstStyle/>
          <a:p>
            <a:r>
              <a:rPr lang="en-US" b="1" i="1" dirty="0" smtClean="0">
                <a:solidFill>
                  <a:srgbClr val="00B0F0"/>
                </a:solidFill>
              </a:rPr>
              <a:t>SWOT </a:t>
            </a:r>
            <a:r>
              <a:rPr lang="en-US" b="1" i="1" dirty="0">
                <a:solidFill>
                  <a:srgbClr val="00B0F0"/>
                </a:solidFill>
              </a:rPr>
              <a:t>Analysis</a:t>
            </a:r>
          </a:p>
        </p:txBody>
      </p:sp>
      <p:pic>
        <p:nvPicPr>
          <p:cNvPr id="6" name="Content Placeholder 5" descr="SWO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25" y="1262440"/>
            <a:ext cx="8574656" cy="5595560"/>
          </a:xfrm>
        </p:spPr>
      </p:pic>
    </p:spTree>
    <p:extLst>
      <p:ext uri="{BB962C8B-B14F-4D97-AF65-F5344CB8AC3E}">
        <p14:creationId xmlns:p14="http://schemas.microsoft.com/office/powerpoint/2010/main" val="125909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Tools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6709"/>
            <a:ext cx="9956800" cy="48494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Hosting</a:t>
            </a:r>
          </a:p>
          <a:p>
            <a:pPr lvl="1"/>
            <a:r>
              <a:rPr lang="en-US" dirty="0" smtClean="0"/>
              <a:t>000webhost.com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Backend</a:t>
            </a:r>
          </a:p>
          <a:p>
            <a:pPr lvl="1"/>
            <a:r>
              <a:rPr lang="en-US" dirty="0"/>
              <a:t>PHP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Frontend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 smtClean="0"/>
              <a:t>BOOTSTRAP</a:t>
            </a:r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Diagrams</a:t>
            </a:r>
          </a:p>
          <a:p>
            <a:pPr lvl="1"/>
            <a:r>
              <a:rPr lang="en-US" dirty="0" err="1" smtClean="0"/>
              <a:t>Lucidchart</a:t>
            </a:r>
            <a:endParaRPr lang="en-US" dirty="0" smtClean="0"/>
          </a:p>
          <a:p>
            <a:pPr marL="44805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0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235397" cy="5257799"/>
          </a:xfrm>
        </p:spPr>
        <p:txBody>
          <a:bodyPr numCol="1" anchor="t"/>
          <a:lstStyle/>
          <a:p>
            <a:r>
              <a:rPr lang="en-US" dirty="0">
                <a:solidFill>
                  <a:srgbClr val="FFC000"/>
                </a:solidFill>
                <a:latin typeface="Trebuchet MS" pitchFamily="34" charset="0"/>
              </a:rPr>
              <a:t>IDEA: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ADNAN YOUNUS,FAZLE RABBI FERDAUS</a:t>
            </a:r>
            <a:endParaRPr lang="en-US" sz="2400" dirty="0">
              <a:solidFill>
                <a:srgbClr val="FFC000"/>
              </a:solidFill>
              <a:latin typeface="Trebuchet MS" pitchFamily="34" charset="0"/>
            </a:endParaRPr>
          </a:p>
          <a:p>
            <a:r>
              <a:rPr lang="en-US" dirty="0" smtClean="0">
                <a:solidFill>
                  <a:srgbClr val="FFC000"/>
                </a:solidFill>
                <a:latin typeface="Trebuchet MS" pitchFamily="34" charset="0"/>
              </a:rPr>
              <a:t>BENCHMARKS: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ADNAN YOUNUS</a:t>
            </a:r>
            <a:endParaRPr lang="en-US" sz="2400" dirty="0">
              <a:solidFill>
                <a:srgbClr val="FFC000"/>
              </a:solidFill>
              <a:latin typeface="Trebuchet MS" pitchFamily="34" charset="0"/>
            </a:endParaRPr>
          </a:p>
          <a:p>
            <a:r>
              <a:rPr lang="en-US" dirty="0">
                <a:solidFill>
                  <a:srgbClr val="FFC000"/>
                </a:solidFill>
                <a:latin typeface="Trebuchet MS" pitchFamily="34" charset="0"/>
              </a:rPr>
              <a:t>MOCK UP/UI DESIGN</a:t>
            </a:r>
            <a:r>
              <a:rPr lang="en-US" dirty="0" smtClean="0">
                <a:solidFill>
                  <a:srgbClr val="FFC000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 SHAKIL MAHMUD, ADNAN YOUNUS</a:t>
            </a:r>
            <a:endParaRPr lang="en-US" sz="2400" dirty="0">
              <a:solidFill>
                <a:srgbClr val="FFC000"/>
              </a:solidFill>
              <a:latin typeface="Trebuchet MS" pitchFamily="34" charset="0"/>
            </a:endParaRPr>
          </a:p>
          <a:p>
            <a:r>
              <a:rPr lang="en-US" dirty="0">
                <a:solidFill>
                  <a:srgbClr val="FFC000"/>
                </a:solidFill>
                <a:latin typeface="Trebuchet MS" pitchFamily="34" charset="0"/>
              </a:rPr>
              <a:t>PROJECT MANAGEMENT TOOL: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SHAKIL MAHMUD</a:t>
            </a:r>
            <a:endParaRPr lang="en-US" sz="2400" dirty="0">
              <a:solidFill>
                <a:srgbClr val="FFC000"/>
              </a:solidFill>
              <a:latin typeface="Trebuchet MS" pitchFamily="34" charset="0"/>
            </a:endParaRPr>
          </a:p>
          <a:p>
            <a:r>
              <a:rPr lang="en-US" dirty="0">
                <a:solidFill>
                  <a:srgbClr val="FFC000"/>
                </a:solidFill>
                <a:latin typeface="Trebuchet MS" pitchFamily="34" charset="0"/>
              </a:rPr>
              <a:t>SLIDE: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ADNAN YOUNUS,FAZLE RABBI FERDAUS</a:t>
            </a:r>
          </a:p>
          <a:p>
            <a:r>
              <a:rPr lang="en-US" sz="2800" dirty="0">
                <a:solidFill>
                  <a:srgbClr val="FFC000"/>
                </a:solidFill>
                <a:latin typeface="Trebuchet MS" pitchFamily="34" charset="0"/>
              </a:rPr>
              <a:t>DIAGRAMS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rebuchet MS" pitchFamily="34" charset="0"/>
              </a:rPr>
              <a:t>: FAZLE RABBI FERDAUS, ADNAN YOUNUS</a:t>
            </a:r>
          </a:p>
          <a:p>
            <a:r>
              <a:rPr lang="en-US" sz="2400" dirty="0">
                <a:solidFill>
                  <a:srgbClr val="FFC000"/>
                </a:solidFill>
                <a:latin typeface="Trebuchet MS" pitchFamily="34" charset="0"/>
              </a:rPr>
              <a:t>BACKEND: </a:t>
            </a:r>
            <a:r>
              <a:rPr lang="en-US" sz="2400" dirty="0" smtClean="0">
                <a:latin typeface="Trebuchet MS" pitchFamily="34" charset="0"/>
              </a:rPr>
              <a:t>ADNAN YOUNUS, FAZLE RABBI FERDAUS</a:t>
            </a:r>
            <a:endParaRPr lang="en-US" sz="2400" dirty="0">
              <a:solidFill>
                <a:srgbClr val="FFC000"/>
              </a:solidFill>
              <a:latin typeface="Trebuchet MS" pitchFamily="34" charset="0"/>
            </a:endParaRPr>
          </a:p>
          <a:p>
            <a:r>
              <a:rPr lang="en-US" sz="2400" dirty="0">
                <a:solidFill>
                  <a:srgbClr val="FFC000"/>
                </a:solidFill>
                <a:latin typeface="Trebuchet MS" pitchFamily="34" charset="0"/>
              </a:rPr>
              <a:t>FRONTEND: </a:t>
            </a:r>
            <a:r>
              <a:rPr lang="en-US" sz="2400" dirty="0" smtClean="0">
                <a:latin typeface="Trebuchet MS" pitchFamily="34" charset="0"/>
              </a:rPr>
              <a:t>SHAKIL </a:t>
            </a:r>
            <a:r>
              <a:rPr lang="en-US" sz="2400" dirty="0" smtClean="0">
                <a:latin typeface="Trebuchet MS" pitchFamily="34" charset="0"/>
              </a:rPr>
              <a:t>MAHMUD, ADNAN YOUNUS</a:t>
            </a:r>
            <a:endParaRPr lang="en-US" sz="2400" dirty="0" smtClean="0">
              <a:latin typeface="Trebuchet MS" pitchFamily="34" charset="0"/>
            </a:endParaRPr>
          </a:p>
          <a:p>
            <a:r>
              <a:rPr lang="en-US" sz="2400" dirty="0" smtClean="0">
                <a:solidFill>
                  <a:srgbClr val="FFC000"/>
                </a:solidFill>
                <a:latin typeface="Trebuchet MS" pitchFamily="34" charset="0"/>
              </a:rPr>
              <a:t>HOSTING: </a:t>
            </a:r>
            <a:r>
              <a:rPr lang="en-US" sz="2400" dirty="0" smtClean="0">
                <a:latin typeface="Trebuchet MS" pitchFamily="34" charset="0"/>
              </a:rPr>
              <a:t>FAZLE RABBI FERDAUS</a:t>
            </a:r>
            <a:endParaRPr lang="en-US" sz="2400" dirty="0">
              <a:latin typeface="Trebuchet MS" pitchFamily="34" charset="0"/>
            </a:endParaRPr>
          </a:p>
          <a:p>
            <a:pPr>
              <a:buNone/>
            </a:pPr>
            <a:endParaRPr lang="en-US" sz="2400" dirty="0">
              <a:solidFill>
                <a:srgbClr val="FFC000"/>
              </a:solidFill>
              <a:latin typeface="Trebuchet MS" pitchFamily="34" charset="0"/>
            </a:endParaRPr>
          </a:p>
          <a:p>
            <a:endParaRPr lang="en-US" dirty="0">
              <a:solidFill>
                <a:srgbClr val="FFC000"/>
              </a:solidFill>
              <a:latin typeface="Trebuchet MS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2536" y="1526877"/>
            <a:ext cx="8151962" cy="3321168"/>
          </a:xfrm>
        </p:spPr>
        <p:txBody>
          <a:bodyPr>
            <a:noAutofit/>
          </a:bodyPr>
          <a:lstStyle/>
          <a:p>
            <a:pPr algn="ctr"/>
            <a:r>
              <a:rPr lang="es-ES" sz="9600" dirty="0">
                <a:latin typeface="Edwardian Script ITC" panose="030303020407070D0804" pitchFamily="66" charset="0"/>
              </a:rPr>
              <a:t>Muchas Gracias</a:t>
            </a:r>
            <a:br>
              <a:rPr lang="es-ES" sz="9600" dirty="0">
                <a:latin typeface="Edwardian Script ITC" panose="030303020407070D0804" pitchFamily="66" charset="0"/>
              </a:rPr>
            </a:br>
            <a:r>
              <a:rPr lang="es-ES" sz="9600" dirty="0" err="1">
                <a:latin typeface="Bahnschrift Condensed" panose="020B0502040204020203" pitchFamily="34" charset="0"/>
              </a:rPr>
              <a:t>Thank</a:t>
            </a:r>
            <a:r>
              <a:rPr lang="es-ES" sz="9600" dirty="0">
                <a:latin typeface="Bahnschrift Condensed" panose="020B0502040204020203" pitchFamily="34" charset="0"/>
              </a:rPr>
              <a:t> </a:t>
            </a:r>
            <a:r>
              <a:rPr lang="es-ES" sz="9600" dirty="0" err="1">
                <a:latin typeface="Bahnschrift Condensed" panose="020B0502040204020203" pitchFamily="34" charset="0"/>
              </a:rPr>
              <a:t>You</a:t>
            </a:r>
            <a:endParaRPr lang="en-US" sz="9600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8672" y="5270740"/>
            <a:ext cx="1137728" cy="855424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Diagrams to be shown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9956800" cy="4938622"/>
          </a:xfrm>
        </p:spPr>
        <p:txBody>
          <a:bodyPr/>
          <a:lstStyle/>
          <a:p>
            <a:r>
              <a:rPr lang="en-US" dirty="0"/>
              <a:t>Context diagram</a:t>
            </a:r>
          </a:p>
          <a:p>
            <a:r>
              <a:rPr lang="en-US" dirty="0"/>
              <a:t>Activity diagram</a:t>
            </a:r>
          </a:p>
          <a:p>
            <a:r>
              <a:rPr lang="en-US" dirty="0"/>
              <a:t>Data flow diagram</a:t>
            </a:r>
          </a:p>
          <a:p>
            <a:r>
              <a:rPr lang="en-US" dirty="0"/>
              <a:t>Use case </a:t>
            </a:r>
            <a:r>
              <a:rPr lang="en-US" dirty="0" smtClean="0"/>
              <a:t>diagram</a:t>
            </a:r>
          </a:p>
          <a:p>
            <a:r>
              <a:rPr lang="en-US" dirty="0" smtClean="0"/>
              <a:t>State diagram</a:t>
            </a:r>
          </a:p>
          <a:p>
            <a:r>
              <a:rPr lang="en-US" dirty="0" err="1" smtClean="0"/>
              <a:t>Swimlane</a:t>
            </a:r>
            <a:r>
              <a:rPr lang="en-US" dirty="0" smtClean="0"/>
              <a:t> Activity diagram</a:t>
            </a:r>
          </a:p>
          <a:p>
            <a:r>
              <a:rPr lang="en-US" dirty="0" smtClean="0"/>
              <a:t>Sequence Diagram</a:t>
            </a:r>
          </a:p>
          <a:p>
            <a:r>
              <a:rPr lang="en-US" dirty="0" smtClean="0"/>
              <a:t>Class Diagram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2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26" y="136615"/>
            <a:ext cx="5756694" cy="1010698"/>
          </a:xfrm>
        </p:spPr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CONTEXT DIAGRAM</a:t>
            </a:r>
          </a:p>
        </p:txBody>
      </p:sp>
      <p:pic>
        <p:nvPicPr>
          <p:cNvPr id="4" name="Content Placeholder 3" descr="_Blank ERD &amp; Data Flow (1)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37" y="1200611"/>
            <a:ext cx="9046611" cy="56573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Chosen major features for activity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&amp; news creation </a:t>
            </a:r>
          </a:p>
          <a:p>
            <a:r>
              <a:rPr lang="en-US" dirty="0"/>
              <a:t>Event registration as volunteer </a:t>
            </a:r>
            <a:r>
              <a:rPr lang="en-US" dirty="0" smtClean="0"/>
              <a:t>or participant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291" y="119362"/>
            <a:ext cx="5075208" cy="1036577"/>
          </a:xfrm>
        </p:spPr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ACTIVITY DIAGRAM</a:t>
            </a:r>
          </a:p>
        </p:txBody>
      </p:sp>
      <p:pic>
        <p:nvPicPr>
          <p:cNvPr id="4" name="Content Placeholder 3" descr="Activity Diagram (1)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014" y="1138687"/>
            <a:ext cx="6888526" cy="57193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59" y="145242"/>
            <a:ext cx="4721525" cy="1053830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ACTIVITY DIAGRAM</a:t>
            </a:r>
          </a:p>
        </p:txBody>
      </p:sp>
      <p:pic>
        <p:nvPicPr>
          <p:cNvPr id="4" name="Content Placeholder 3" descr="Activity Diagra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99" y="1017918"/>
            <a:ext cx="6547449" cy="58400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87</TotalTime>
  <Words>695</Words>
  <Application>Microsoft Office PowerPoint</Application>
  <PresentationFormat>Widescreen</PresentationFormat>
  <Paragraphs>188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Bahnschrift Condensed</vt:lpstr>
      <vt:lpstr>Edwardian Script ITC</vt:lpstr>
      <vt:lpstr>Franklin Gothic Book</vt:lpstr>
      <vt:lpstr>Trebuchet MS</vt:lpstr>
      <vt:lpstr>Wingdings 2</vt:lpstr>
      <vt:lpstr>Technic</vt:lpstr>
      <vt:lpstr>  CLUB  ACTIVITIES</vt:lpstr>
      <vt:lpstr>Features</vt:lpstr>
      <vt:lpstr>Benchmarks</vt:lpstr>
      <vt:lpstr>Benchmark Analysis</vt:lpstr>
      <vt:lpstr>Diagrams to be shown</vt:lpstr>
      <vt:lpstr>CONTEXT DIAGRAM</vt:lpstr>
      <vt:lpstr>Chosen major features for activity diagram</vt:lpstr>
      <vt:lpstr>ACTIVITY DIAGRAM</vt:lpstr>
      <vt:lpstr>ACTIVITY DIAGRAM</vt:lpstr>
      <vt:lpstr>Chosen major features for data flow diagram</vt:lpstr>
      <vt:lpstr>DATA FLOW DIAGRAM</vt:lpstr>
      <vt:lpstr>DATA FLOW DIAGRAM</vt:lpstr>
      <vt:lpstr>DATA FLOW DIAGRAM</vt:lpstr>
      <vt:lpstr>USE CASE DIAGRAM</vt:lpstr>
      <vt:lpstr>PowerPoint Presentation</vt:lpstr>
      <vt:lpstr>Use Case Descriptive</vt:lpstr>
      <vt:lpstr>PowerPoint Presentation</vt:lpstr>
      <vt:lpstr>PowerPoint Presentation</vt:lpstr>
      <vt:lpstr>PowerPoint Presentation</vt:lpstr>
      <vt:lpstr>Use Case Descriptive</vt:lpstr>
      <vt:lpstr>PowerPoint Presentation</vt:lpstr>
      <vt:lpstr>PowerPoint Presentation</vt:lpstr>
      <vt:lpstr>PowerPoint Presentation</vt:lpstr>
      <vt:lpstr>State Diagram</vt:lpstr>
      <vt:lpstr>State Diagram</vt:lpstr>
      <vt:lpstr>Swimlane Activity Diagram</vt:lpstr>
      <vt:lpstr>Swimlane Activity Diagram</vt:lpstr>
      <vt:lpstr>Sequence Diagram</vt:lpstr>
      <vt:lpstr>Sequence Diagram</vt:lpstr>
      <vt:lpstr>Class Diagram</vt:lpstr>
      <vt:lpstr>PROJECT SCREENSHOTS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SWOT Analysis</vt:lpstr>
      <vt:lpstr>Tools </vt:lpstr>
      <vt:lpstr>Contribution</vt:lpstr>
      <vt:lpstr>Muchas Gracias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SOHOJEI_PONNO</dc:title>
  <dc:creator>lamia jahin</dc:creator>
  <cp:lastModifiedBy>Flying Dutchman</cp:lastModifiedBy>
  <cp:revision>147</cp:revision>
  <dcterms:created xsi:type="dcterms:W3CDTF">2019-06-23T14:40:00Z</dcterms:created>
  <dcterms:modified xsi:type="dcterms:W3CDTF">2021-04-29T13:19:26Z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